
<file path=[Content_Types].xml><?xml version="1.0" encoding="utf-8"?>
<Types xmlns="http://schemas.openxmlformats.org/package/2006/content-types"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0"/>
  </p:notesMasterIdLst>
  <p:sldIdLst>
    <p:sldId id="264" r:id="rId2"/>
    <p:sldId id="266" r:id="rId3"/>
    <p:sldId id="265" r:id="rId4"/>
    <p:sldId id="278" r:id="rId5"/>
    <p:sldId id="267" r:id="rId6"/>
    <p:sldId id="284" r:id="rId7"/>
    <p:sldId id="261" r:id="rId8"/>
    <p:sldId id="285" r:id="rId9"/>
    <p:sldId id="287" r:id="rId10"/>
    <p:sldId id="276" r:id="rId11"/>
    <p:sldId id="286" r:id="rId12"/>
    <p:sldId id="268" r:id="rId13"/>
    <p:sldId id="281" r:id="rId14"/>
    <p:sldId id="273" r:id="rId15"/>
    <p:sldId id="274" r:id="rId16"/>
    <p:sldId id="275" r:id="rId17"/>
    <p:sldId id="277" r:id="rId18"/>
    <p:sldId id="28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D9"/>
    <a:srgbClr val="000000"/>
    <a:srgbClr val="004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208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7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5/11/21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5/11/21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5/11/21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5/11/21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5/11/21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5/11/21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5/11/21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0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2.png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0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0.png"/><Relationship Id="rId11" Type="http://schemas.openxmlformats.org/officeDocument/2006/relationships/image" Target="../media/image400.png"/><Relationship Id="rId5" Type="http://schemas.openxmlformats.org/officeDocument/2006/relationships/image" Target="../media/image340.png"/><Relationship Id="rId10" Type="http://schemas.openxmlformats.org/officeDocument/2006/relationships/image" Target="../media/image390.png"/><Relationship Id="rId4" Type="http://schemas.openxmlformats.org/officeDocument/2006/relationships/image" Target="../media/image44.png"/><Relationship Id="rId9" Type="http://schemas.openxmlformats.org/officeDocument/2006/relationships/image" Target="../media/image3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Splitting and Stabilization Errors</a:t>
            </a: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8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Pressure Stabilization (L!=DG) in an Equal-Order Approach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59" y="1959452"/>
            <a:ext cx="4392400" cy="36815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56" y="2216461"/>
            <a:ext cx="3926540" cy="3167534"/>
          </a:xfrm>
          <a:prstGeom prst="rect">
            <a:avLst/>
          </a:prstGeom>
        </p:spPr>
      </p:pic>
      <p:sp>
        <p:nvSpPr>
          <p:cNvPr id="1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classic lid-driven cavity flow with top wall velocity of </a:t>
            </a:r>
            <a:r>
              <a:rPr lang="en-US" dirty="0" err="1"/>
              <a:t>Uo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529412" y="1800243"/>
            <a:ext cx="2083893" cy="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71623" y="1615577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Uo</a:t>
            </a:r>
            <a:endParaRPr lang="en-US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24537" y="5385411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Unsmoothed pressure field at </a:t>
            </a:r>
          </a:p>
          <a:p>
            <a:pPr algn="ctr"/>
            <a:r>
              <a:rPr lang="en-US" dirty="0"/>
              <a:t>various Courant numbers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4037" y="5578978"/>
            <a:ext cx="2824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lid-driven cavity velocity </a:t>
            </a:r>
          </a:p>
          <a:p>
            <a:pPr algn="ctr"/>
            <a:r>
              <a:rPr lang="en-US" dirty="0"/>
              <a:t>(u-component)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1469-4352-3945-8C97-5697497CC565}"/>
              </a:ext>
            </a:extLst>
          </p:cNvPr>
          <p:cNvSpPr txBox="1"/>
          <p:nvPr/>
        </p:nvSpPr>
        <p:spPr>
          <a:xfrm>
            <a:off x="212942" y="6290322"/>
            <a:ext cx="893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Equal-Order: same basis and interpolation operators for continuity and momentum Also known as: “collocated”</a:t>
            </a:r>
          </a:p>
        </p:txBody>
      </p:sp>
    </p:spTree>
    <p:extLst>
      <p:ext uri="{BB962C8B-B14F-4D97-AF65-F5344CB8AC3E}">
        <p14:creationId xmlns:p14="http://schemas.microsoft.com/office/powerpoint/2010/main" val="199972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/>
              <a:t>Incremental Approximate Pressure-Projection</a:t>
            </a:r>
            <a:br>
              <a:rPr lang="en-US" dirty="0"/>
            </a:br>
            <a:r>
              <a:rPr lang="en-US" dirty="0"/>
              <a:t>  with Pressure Stabilization Errors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the inverse of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b="1" baseline="30000" dirty="0"/>
              <a:t>-1  </a:t>
            </a:r>
            <a:r>
              <a:rPr lang="en-US" dirty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/>
              <a:t>as a scalar, </a:t>
            </a:r>
            <a:r>
              <a:rPr lang="en-US" b="1" dirty="0">
                <a:latin typeface="symbol" charset="2"/>
              </a:rPr>
              <a:t>t </a:t>
            </a:r>
            <a:r>
              <a:rPr lang="en-US" b="1" dirty="0"/>
              <a:t>(which is ~ time scale)</a:t>
            </a:r>
            <a:r>
              <a:rPr lang="en-US" b="1" dirty="0">
                <a:latin typeface="symbol" charset="2"/>
              </a:rPr>
              <a:t>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Let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dirty="0"/>
              <a:t>be equal to the scaled Laplace operator, -</a:t>
            </a:r>
            <a:r>
              <a:rPr lang="en-US" b="1" dirty="0">
                <a:latin typeface="symbol" charset="2"/>
              </a:rPr>
              <a:t> </a:t>
            </a:r>
            <a:r>
              <a:rPr lang="en-US" b="1" dirty="0" err="1">
                <a:latin typeface="symbol" charset="2"/>
              </a:rPr>
              <a:t>t</a:t>
            </a:r>
            <a:r>
              <a:rPr lang="en-US" b="1" dirty="0" err="1"/>
              <a:t>L</a:t>
            </a:r>
            <a:endParaRPr lang="en-US" b="1" dirty="0"/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above can be shown to hold a second-order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Here, due to equal-order interpolation, i.e., collocation of primitives, </a:t>
            </a:r>
            <a:r>
              <a:rPr lang="en-US" b="1" dirty="0"/>
              <a:t>L</a:t>
            </a:r>
            <a:r>
              <a:rPr lang="en-US" dirty="0"/>
              <a:t> != </a:t>
            </a:r>
            <a:r>
              <a:rPr lang="en-US" b="1" dirty="0"/>
              <a:t>DG 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 </a:t>
            </a:r>
            <a:r>
              <a:rPr lang="en-US" dirty="0"/>
              <a:t>Therefore, </a:t>
            </a:r>
            <a:r>
              <a:rPr lang="en-US" b="1" dirty="0"/>
              <a:t>L-DG</a:t>
            </a:r>
            <a:r>
              <a:rPr lang="en-US" dirty="0"/>
              <a:t> ~ 4</a:t>
            </a:r>
            <a:r>
              <a:rPr lang="en-US" baseline="30000" dirty="0"/>
              <a:t>th</a:t>
            </a:r>
            <a:r>
              <a:rPr lang="en-US" dirty="0"/>
              <a:t>-order pressure stabilization (pressure oscillations damped)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pressure-stabilization error remains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>
                <a:blip r:embed="rId2"/>
                <a:stretch>
                  <a:fillRect t="-9091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blipFill>
                <a:blip r:embed="rId4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blipFill>
                <a:blip r:embed="rId5"/>
                <a:stretch>
                  <a:fillRect t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𝐷𝐺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799559" y="4235304"/>
            <a:ext cx="2114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j-lt"/>
              </a:rPr>
              <a:t>Rhie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-Chow (1983)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j-lt"/>
              </a:rPr>
              <a:t>Peric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 (1985)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Domino (2006)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𝐷𝐺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>
                <a:blip r:embed="rId7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blipFill>
                <a:blip r:embed="rId8"/>
                <a:stretch>
                  <a:fillRect t="-1087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2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/>
              <a:t>Non-Incremental Pressure-Projection: “Pressure-Free” </a:t>
            </a:r>
            <a:br>
              <a:rPr lang="en-US" dirty="0"/>
            </a:br>
            <a:r>
              <a:rPr lang="en-US" dirty="0"/>
              <a:t>  with or without Pressure Stabilization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the inverse of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b="1" baseline="30000" dirty="0"/>
              <a:t>-1  </a:t>
            </a:r>
            <a:r>
              <a:rPr lang="en-US" dirty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/>
              <a:t>as a scalar, </a:t>
            </a:r>
            <a:r>
              <a:rPr lang="en-US" b="1" dirty="0">
                <a:latin typeface="symbol" charset="2"/>
              </a:rPr>
              <a:t>t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Let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dirty="0"/>
              <a:t>be equal to the scaled Laplace operator, -</a:t>
            </a:r>
            <a:r>
              <a:rPr lang="en-US" b="1" dirty="0">
                <a:latin typeface="symbol" charset="2"/>
              </a:rPr>
              <a:t> </a:t>
            </a:r>
            <a:r>
              <a:rPr lang="en-US" b="1" dirty="0" err="1">
                <a:latin typeface="symbol" charset="2"/>
              </a:rPr>
              <a:t>t</a:t>
            </a:r>
            <a:r>
              <a:rPr lang="en-US" b="1" dirty="0" err="1"/>
              <a:t>L</a:t>
            </a:r>
            <a:endParaRPr lang="en-US" b="1" dirty="0"/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 fully-implicit scheme can be shown to demonstrate first-order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can be designed such that </a:t>
            </a:r>
            <a:r>
              <a:rPr lang="en-US" b="1" dirty="0"/>
              <a:t>L</a:t>
            </a:r>
            <a:r>
              <a:rPr lang="en-US" dirty="0"/>
              <a:t> = </a:t>
            </a:r>
            <a:r>
              <a:rPr lang="en-US" b="1" dirty="0"/>
              <a:t>DG </a:t>
            </a:r>
            <a:r>
              <a:rPr lang="en-US" dirty="0"/>
              <a:t>(staggered) to remove stabilization error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in which </a:t>
            </a:r>
            <a:r>
              <a:rPr lang="en-US" b="1" dirty="0"/>
              <a:t>L</a:t>
            </a:r>
            <a:r>
              <a:rPr lang="en-US" dirty="0"/>
              <a:t> != </a:t>
            </a:r>
            <a:r>
              <a:rPr lang="en-US" b="1" dirty="0"/>
              <a:t>DG </a:t>
            </a:r>
            <a:r>
              <a:rPr lang="en-US" dirty="0"/>
              <a:t>(collocated or equal-order) can show that </a:t>
            </a:r>
            <a:r>
              <a:rPr lang="en-US" b="1" dirty="0"/>
              <a:t>L-DG</a:t>
            </a:r>
            <a:r>
              <a:rPr lang="en-US" dirty="0"/>
              <a:t> ~ 4</a:t>
            </a:r>
            <a:r>
              <a:rPr lang="en-US" baseline="30000" dirty="0"/>
              <a:t>th</a:t>
            </a:r>
            <a:r>
              <a:rPr lang="en-US" dirty="0"/>
              <a:t>-order pressure stabilization (however, in this case acting on p</a:t>
            </a:r>
            <a:r>
              <a:rPr lang="en-US" baseline="30000" dirty="0"/>
              <a:t>n+1</a:t>
            </a:r>
            <a:r>
              <a:rPr lang="en-US" dirty="0"/>
              <a:t>-p</a:t>
            </a:r>
            <a:r>
              <a:rPr lang="en-US" baseline="30000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470551" y="2321028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551" y="2321028"/>
                <a:ext cx="2221432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>
                <a:blip r:embed="rId4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blipFill>
                <a:blip r:embed="rId5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blipFill rotWithShape="0">
                <a:blip r:embed="rId6"/>
                <a:stretch>
                  <a:fillRect t="-17778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blipFill>
                <a:blip r:embed="rId7"/>
                <a:stretch>
                  <a:fillRect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858972" y="2356043"/>
                <a:ext cx="3968188" cy="5312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31299"/>
              </a:xfrm>
              <a:prstGeom prst="rect">
                <a:avLst/>
              </a:prstGeom>
              <a:blipFill>
                <a:blip r:embed="rId8"/>
                <a:stretch>
                  <a:fillRect t="-11628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FC77A4D-F884-8142-BDCE-1B2F6DE8FCE3}"/>
              </a:ext>
            </a:extLst>
          </p:cNvPr>
          <p:cNvSpPr txBox="1"/>
          <p:nvPr/>
        </p:nvSpPr>
        <p:spPr>
          <a:xfrm>
            <a:off x="6799559" y="4235304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Kim and </a:t>
            </a:r>
            <a:r>
              <a:rPr lang="en-US" dirty="0" err="1">
                <a:solidFill>
                  <a:schemeClr val="accent4"/>
                </a:solidFill>
                <a:latin typeface="+mj-lt"/>
              </a:rPr>
              <a:t>Moin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 (1985)</a:t>
            </a:r>
          </a:p>
        </p:txBody>
      </p:sp>
    </p:spTree>
    <p:extLst>
      <p:ext uri="{BB962C8B-B14F-4D97-AF65-F5344CB8AC3E}">
        <p14:creationId xmlns:p14="http://schemas.microsoft.com/office/powerpoint/2010/main" val="55395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to chosen </a:t>
            </a:r>
            <a:r>
              <a:rPr lang="en-US" dirty="0">
                <a:latin typeface="symbol" charset="2"/>
              </a:rPr>
              <a:t>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4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8216857" cy="5416300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Recall that the equal-order pressure stabilization error is given by,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Practical examples of error as a function of: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>
                    <a:latin typeface="symbol" charset="2"/>
                  </a:rPr>
                  <a:t>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symbol" charset="2"/>
                  </a:rPr>
                  <a:t>D</a:t>
                </a:r>
                <a:r>
                  <a:rPr lang="en-US" dirty="0"/>
                  <a:t>t (the simulation timestep)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r>
                      <a:rPr 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(u/</a:t>
                </a:r>
                <a:r>
                  <a:rPr lang="en-US" dirty="0">
                    <a:latin typeface="Symbol" pitchFamily="2" charset="2"/>
                  </a:rPr>
                  <a:t>D</a:t>
                </a:r>
                <a:r>
                  <a:rPr lang="en-US" dirty="0"/>
                  <a:t>x)</a:t>
                </a:r>
                <a:r>
                  <a:rPr lang="en-US" baseline="30000" dirty="0"/>
                  <a:t>-1</a:t>
                </a:r>
                <a:r>
                  <a:rPr lang="en-US" dirty="0"/>
                  <a:t> (characteristic advection time scale)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  <m:r>
                          <a:rPr lang="en-US" b="0" i="1" baseline="30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  <m:d>
                          <m:dPr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𝐷𝐺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rgbClr val="FF0000"/>
                            </a:solidFill>
                            <a:latin typeface="Symbol" pitchFamily="2" charset="2"/>
                          </a:rPr>
                          <m:t>D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𝑡𝐿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(Soto and </a:t>
                </a:r>
                <a:r>
                  <a:rPr lang="en-US" dirty="0" err="1"/>
                  <a:t>Lohner</a:t>
                </a:r>
                <a:r>
                  <a:rPr lang="en-US" dirty="0"/>
                  <a:t>, “stabilized”)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7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8216857" cy="5416300"/>
              </a:xfrm>
              <a:blipFill>
                <a:blip r:embed="rId2"/>
                <a:stretch>
                  <a:fillRect l="-1543" t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05232" y="1925407"/>
                <a:ext cx="5137230" cy="587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32" y="1925407"/>
                <a:ext cx="5137230" cy="5878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875" y="3706381"/>
            <a:ext cx="3813173" cy="2818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6" y="3755574"/>
            <a:ext cx="3973591" cy="27777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6255" y="648804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Driven Cavity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8326" y="650261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 Jet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927AC1-EC15-AA41-A5EE-EE6A7E46775E}"/>
              </a:ext>
            </a:extLst>
          </p:cNvPr>
          <p:cNvCxnSpPr>
            <a:cxnSpLocks/>
          </p:cNvCxnSpPr>
          <p:nvPr/>
        </p:nvCxnSpPr>
        <p:spPr>
          <a:xfrm flipH="1">
            <a:off x="5511453" y="2219333"/>
            <a:ext cx="1326481" cy="974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7653788-4D9B-A54B-87FD-DC8E1EC9748A}"/>
              </a:ext>
            </a:extLst>
          </p:cNvPr>
          <p:cNvSpPr txBox="1"/>
          <p:nvPr/>
        </p:nvSpPr>
        <p:spPr>
          <a:xfrm>
            <a:off x="6875548" y="1972037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Stabilizing effect</a:t>
            </a:r>
          </a:p>
        </p:txBody>
      </p:sp>
    </p:spTree>
    <p:extLst>
      <p:ext uri="{BB962C8B-B14F-4D97-AF65-F5344CB8AC3E}">
        <p14:creationId xmlns:p14="http://schemas.microsoft.com/office/powerpoint/2010/main" val="114203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Staggered or Equal-order Interpolation (Collocated)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 that we need not split the system for a staggered scheme: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or collocated: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Conclusion: Monolithic schemes control splitting error, however, dealing with pressure stabilization is an additional complexity for equal-order methods regardless of the chosen approach to solve the coupled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2178" y="1977002"/>
                <a:ext cx="2893672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78" y="1977002"/>
                <a:ext cx="2893672" cy="543418"/>
              </a:xfrm>
              <a:prstGeom prst="rect">
                <a:avLst/>
              </a:prstGeom>
              <a:blipFill rotWithShape="0">
                <a:blip r:embed="rId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720052" y="3870427"/>
                <a:ext cx="4005256" cy="5551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2" y="3870427"/>
                <a:ext cx="4005256" cy="5551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20052" y="4779399"/>
                <a:ext cx="3957136" cy="560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𝐷𝐺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2" y="4779399"/>
                <a:ext cx="3957136" cy="560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720052" y="2821143"/>
                <a:ext cx="4665578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2" y="2821143"/>
                <a:ext cx="4665578" cy="5434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63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Choice of the B</a:t>
            </a:r>
            <a:r>
              <a:rPr lang="en-US" baseline="-25000" dirty="0"/>
              <a:t>1</a:t>
            </a:r>
            <a:r>
              <a:rPr lang="en-US" dirty="0"/>
              <a:t> can Vary by The Method..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In Pressure-Stabilized </a:t>
            </a:r>
            <a:r>
              <a:rPr lang="en-US" dirty="0" err="1"/>
              <a:t>Petrov-Galerkin</a:t>
            </a:r>
            <a:r>
              <a:rPr lang="en-US" dirty="0"/>
              <a:t> methods (Hughes et al, 1985):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Here, </a:t>
            </a:r>
            <a:r>
              <a:rPr lang="en-US" b="1" dirty="0"/>
              <a:t>M</a:t>
            </a:r>
            <a:r>
              <a:rPr lang="en-US" dirty="0"/>
              <a:t> is a fine scale momentum residual and w is the test function for the Finite Element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</a:t>
            </a:r>
            <a:r>
              <a:rPr lang="en-US" b="1" dirty="0"/>
              <a:t>M</a:t>
            </a:r>
            <a:r>
              <a:rPr lang="en-US" dirty="0"/>
              <a:t> contains a local pressure gradient which, thereby, provides the pressure stabilization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fine-scale momentum residual is evaluated locally at the quadrature point and with mesh refinement reduces at a design-order rate</a:t>
            </a:r>
          </a:p>
          <a:p>
            <a:pPr>
              <a:buFont typeface="Arial" charset="0"/>
              <a:buChar char="•"/>
            </a:pPr>
            <a:r>
              <a:rPr lang="en-US" dirty="0"/>
              <a:t> With some algebra, one can show that </a:t>
            </a:r>
            <a:r>
              <a:rPr lang="en-US" b="1" dirty="0"/>
              <a:t>L-DG</a:t>
            </a:r>
            <a:r>
              <a:rPr lang="en-US" dirty="0"/>
              <a:t> ~ </a:t>
            </a:r>
            <a:r>
              <a:rPr lang="en-US" b="1" dirty="0"/>
              <a:t>M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b="1" dirty="0"/>
              <a:t> </a:t>
            </a:r>
            <a:r>
              <a:rPr lang="en-US" dirty="0"/>
              <a:t>For more references, see </a:t>
            </a:r>
            <a:r>
              <a:rPr lang="en-US" dirty="0" err="1"/>
              <a:t>Magumdar</a:t>
            </a:r>
            <a:r>
              <a:rPr lang="en-US" dirty="0"/>
              <a:t>, Numerical Heat Transfer, 1988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symbol" charset="2"/>
              </a:rPr>
              <a:t> H</a:t>
            </a:r>
            <a:r>
              <a:rPr lang="en-US" dirty="0"/>
              <a:t>ere, </a:t>
            </a:r>
            <a:r>
              <a:rPr lang="en-US" dirty="0">
                <a:latin typeface="symbol" charset="2"/>
              </a:rPr>
              <a:t>t</a:t>
            </a:r>
            <a:r>
              <a:rPr lang="en-US" dirty="0"/>
              <a:t> can be: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Simulation time step, i.e.,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Local advection/diffusion time scale,                             - or a more accurate flow-aligned approach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Diagonal of A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Full inverse of A (Ozawa)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2177" y="1977002"/>
                <a:ext cx="4166885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𝐺𝑤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∙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𝑀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77" y="1977002"/>
                <a:ext cx="4166885" cy="543418"/>
              </a:xfrm>
              <a:prstGeom prst="rect">
                <a:avLst/>
              </a:prstGeom>
              <a:blipFill rotWithShape="0">
                <a:blip r:embed="rId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08070" y="5712410"/>
                <a:ext cx="1594960" cy="5284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𝜐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Δ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070" y="5712410"/>
                <a:ext cx="1594960" cy="5284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Verification To Establish Accuracy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3041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Consider a two-dimensional transient solution to the incompressible equations of motion: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solution is known as the </a:t>
            </a:r>
            <a:r>
              <a:rPr lang="en-US" dirty="0" err="1"/>
              <a:t>convecting</a:t>
            </a:r>
            <a:r>
              <a:rPr lang="en-US" dirty="0"/>
              <a:t>, decaying, Taylor vortex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37681" y="1469185"/>
                <a:ext cx="4861367" cy="312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𝑢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p>
                        <m:sSup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81" y="1469185"/>
                <a:ext cx="4861367" cy="312650"/>
              </a:xfrm>
              <a:prstGeom prst="rect">
                <a:avLst/>
              </a:prstGeom>
              <a:blipFill rotWithShape="0">
                <a:blip r:embed="rId4"/>
                <a:stretch>
                  <a:fillRect l="-376" r="-125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37681" y="1929982"/>
                <a:ext cx="4861367" cy="312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p>
                        <m:sSup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81" y="1929982"/>
                <a:ext cx="4861367" cy="312650"/>
              </a:xfrm>
              <a:prstGeom prst="rect">
                <a:avLst/>
              </a:prstGeom>
              <a:blipFill rotWithShape="0">
                <a:blip r:embed="rId5"/>
                <a:stretch>
                  <a:fillRect l="-25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37681" y="2242632"/>
                <a:ext cx="5486400" cy="531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charset="0"/>
                        </a:rPr>
                        <m:t>p</m:t>
                      </m:r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𝑜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mr-IN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𝑜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⁡(</m:t>
                              </m:r>
                            </m:e>
                          </m:func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81" y="2242632"/>
                <a:ext cx="5486400" cy="53142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TV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7804" y="3536926"/>
            <a:ext cx="3229060" cy="27831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 b="16456"/>
          <a:stretch/>
        </p:blipFill>
        <p:spPr>
          <a:xfrm>
            <a:off x="4056128" y="3107733"/>
            <a:ext cx="3745207" cy="328024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7025835" y="3678181"/>
            <a:ext cx="758049" cy="986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83884" y="3355016"/>
            <a:ext cx="1360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Approximate</a:t>
            </a:r>
          </a:p>
          <a:p>
            <a:r>
              <a:rPr lang="en-US" dirty="0">
                <a:latin typeface="+mj-lt"/>
              </a:rPr>
              <a:t>factorization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052012" y="4928496"/>
            <a:ext cx="749323" cy="493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801335" y="4747853"/>
            <a:ext cx="1229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Flavors of</a:t>
            </a:r>
          </a:p>
          <a:p>
            <a:r>
              <a:rPr lang="en-US" dirty="0">
                <a:latin typeface="+mj-lt"/>
              </a:rPr>
              <a:t>incremental</a:t>
            </a:r>
          </a:p>
        </p:txBody>
      </p:sp>
    </p:spTree>
    <p:extLst>
      <p:ext uri="{BB962C8B-B14F-4D97-AF65-F5344CB8AC3E}">
        <p14:creationId xmlns:p14="http://schemas.microsoft.com/office/powerpoint/2010/main" val="14049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and Stabilization Errors: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Block matrix and operator form represents a useful construct to analyze coupling and stabilization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Approximate Factorization is generally O(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With very </a:t>
            </a:r>
            <a:r>
              <a:rPr lang="en-US"/>
              <a:t>simple modifications, </a:t>
            </a:r>
            <a:r>
              <a:rPr lang="en-US" dirty="0"/>
              <a:t>splitting error is mitigated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Detailed code verification is a critical tool to both test theoretical understandings in addition to establishing a proper code implementation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55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vs Strong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500023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vertex-based schemes, the degree-of-freedom “lives” at the boundary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e.g., wall, inflow and open, boundary condition can be provided by a </a:t>
            </a:r>
            <a:r>
              <a:rPr lang="en-US" dirty="0" err="1"/>
              <a:t>Dirichlet</a:t>
            </a:r>
            <a:r>
              <a:rPr lang="en-US" dirty="0"/>
              <a:t> </a:t>
            </a:r>
            <a:r>
              <a:rPr lang="en-US" dirty="0" err="1"/>
              <a:t>bc</a:t>
            </a:r>
            <a:r>
              <a:rPr lang="en-US" dirty="0"/>
              <a:t> (AKA, strong implementation of a known field).</a:t>
            </a:r>
          </a:p>
          <a:p>
            <a:pPr>
              <a:buFont typeface="Arial" charset="0"/>
              <a:buChar char="•"/>
            </a:pPr>
            <a:r>
              <a:rPr lang="en-US" dirty="0"/>
              <a:t> A </a:t>
            </a:r>
            <a:r>
              <a:rPr lang="en-US" dirty="0" err="1"/>
              <a:t>Dirichlet</a:t>
            </a:r>
            <a:r>
              <a:rPr lang="en-US" dirty="0"/>
              <a:t> procedure either condenses the row out of the system or zeroes the row with a unity in the diagonal and the specified value on the RHS</a:t>
            </a:r>
          </a:p>
          <a:p>
            <a:pPr>
              <a:buFont typeface="Arial" charset="0"/>
              <a:buChar char="•"/>
            </a:pPr>
            <a:r>
              <a:rPr lang="en-US" dirty="0"/>
              <a:t> Consider a simple heat conduction solution in which temperature is known at the boundaries</a:t>
            </a:r>
          </a:p>
          <a:p>
            <a:pPr>
              <a:buFont typeface="Arial" charset="0"/>
              <a:buChar char="•"/>
            </a:pPr>
            <a:r>
              <a:rPr lang="en-US" dirty="0"/>
              <a:t> It can be shown (see </a:t>
            </a:r>
            <a:r>
              <a:rPr lang="en-US" dirty="0" err="1"/>
              <a:t>Svard</a:t>
            </a:r>
            <a:r>
              <a:rPr lang="en-US" dirty="0"/>
              <a:t> and Nordstrom, JCP, 2008) that a stable and accurate weak BC implementation is provided by: 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32484" y="5849673"/>
                <a:ext cx="3311441" cy="714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84" y="5849673"/>
                <a:ext cx="3311441" cy="7147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" b="5455"/>
          <a:stretch/>
        </p:blipFill>
        <p:spPr>
          <a:xfrm>
            <a:off x="5887528" y="3669631"/>
            <a:ext cx="2692357" cy="31883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4002" y="6503394"/>
            <a:ext cx="3636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Here, </a:t>
            </a:r>
            <a:r>
              <a:rPr lang="en-US" dirty="0">
                <a:latin typeface="symbol" charset="2"/>
              </a:rPr>
              <a:t>g</a:t>
            </a:r>
            <a:r>
              <a:rPr lang="en-US" dirty="0">
                <a:latin typeface="+mj-lt"/>
              </a:rPr>
              <a:t> is a constant greater than unity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E7546E-ACC6-9E41-A111-62DC7ABED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616" y="810731"/>
            <a:ext cx="4004373" cy="2862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D5B5FC-F4DA-954C-AB9D-E7DB37A6C5D6}"/>
                  </a:ext>
                </a:extLst>
              </p:cNvPr>
              <p:cNvSpPr txBox="1"/>
              <p:nvPr/>
            </p:nvSpPr>
            <p:spPr>
              <a:xfrm>
                <a:off x="3853300" y="217038"/>
                <a:ext cx="4642361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D5B5FC-F4DA-954C-AB9D-E7DB37A6C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300" y="217038"/>
                <a:ext cx="4642361" cy="524118"/>
              </a:xfrm>
              <a:prstGeom prst="rect">
                <a:avLst/>
              </a:prstGeom>
              <a:blipFill>
                <a:blip r:embed="rId6"/>
                <a:stretch>
                  <a:fillRect l="-272" t="-23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09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and Stabilization Errors: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Block Matrix and Operator Form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Approximate Factorization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Splitting Errors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Stabilization Errors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Detailed Code Verification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20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Block Matrix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7543800" cy="554940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divergence of a vector, </a:t>
            </a:r>
            <a:r>
              <a:rPr lang="en-US" b="1" dirty="0"/>
              <a:t>D</a:t>
            </a:r>
            <a:r>
              <a:rPr lang="en-US" dirty="0"/>
              <a:t>F (a scalar)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Gradient of a scalar, </a:t>
            </a:r>
            <a:r>
              <a:rPr lang="en-US" b="1" dirty="0" err="1"/>
              <a:t>G</a:t>
            </a:r>
            <a:r>
              <a:rPr lang="en-US" dirty="0" err="1"/>
              <a:t>p</a:t>
            </a:r>
            <a:r>
              <a:rPr lang="en-US" dirty="0"/>
              <a:t> (a vector)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Laplace operator, </a:t>
            </a:r>
            <a:r>
              <a:rPr lang="en-US" b="1" dirty="0" err="1"/>
              <a:t>L</a:t>
            </a:r>
            <a:r>
              <a:rPr lang="en-US" b="1" baseline="-25000" dirty="0" err="1">
                <a:latin typeface="symbol" charset="2"/>
              </a:rPr>
              <a:t>l</a:t>
            </a:r>
            <a:r>
              <a:rPr lang="en-US" dirty="0" err="1"/>
              <a:t>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33316" y="2338014"/>
                <a:ext cx="785762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16" y="2338014"/>
                <a:ext cx="785762" cy="490006"/>
              </a:xfrm>
              <a:prstGeom prst="rect">
                <a:avLst/>
              </a:prstGeom>
              <a:blipFill rotWithShape="0">
                <a:blip r:embed="rId2"/>
                <a:stretch>
                  <a:fillRect l="-7752" t="-2500" r="-2326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629820" y="1805957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820" y="1805957"/>
                <a:ext cx="1887044" cy="7264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629820" y="2639694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820" y="2639694"/>
                <a:ext cx="1887044" cy="7264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213613" y="1763918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613" y="1763918"/>
                <a:ext cx="1887044" cy="72648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280169" y="2639694"/>
                <a:ext cx="3640975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169" y="2639694"/>
                <a:ext cx="3640975" cy="72648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Bent-Up Arrow 2"/>
          <p:cNvSpPr/>
          <p:nvPr/>
        </p:nvSpPr>
        <p:spPr>
          <a:xfrm rot="-5400000">
            <a:off x="7259042" y="1728657"/>
            <a:ext cx="393539" cy="932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27480" y="1973269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(Gauss-Divergence)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14561" y="2785156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(Integration-by-parts)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753037" y="1920570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3753037" y="2701147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3329202" y="2083397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 rot="10800000">
            <a:off x="1450812" y="2135609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15987" y="4246186"/>
                <a:ext cx="785762" cy="451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7" y="4246186"/>
                <a:ext cx="785762" cy="451149"/>
              </a:xfrm>
              <a:prstGeom prst="rect">
                <a:avLst/>
              </a:prstGeom>
              <a:blipFill rotWithShape="0">
                <a:blip r:embed="rId7"/>
                <a:stretch>
                  <a:fillRect l="-7752" t="-1351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12491" y="3714129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91" y="3714129"/>
                <a:ext cx="1887044" cy="72648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712491" y="4547866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91" y="4547866"/>
                <a:ext cx="1887044" cy="72648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296284" y="3672090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284" y="3672090"/>
                <a:ext cx="1887044" cy="72648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62840" y="4547866"/>
                <a:ext cx="3640975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𝑤𝑝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840" y="4547866"/>
                <a:ext cx="3640975" cy="72648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Bent-Up Arrow 29"/>
          <p:cNvSpPr/>
          <p:nvPr/>
        </p:nvSpPr>
        <p:spPr>
          <a:xfrm rot="-5400000">
            <a:off x="7267111" y="3624182"/>
            <a:ext cx="393539" cy="932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84859" y="3881441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(Green-Gauss)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97232" y="4693328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(Integration-by-parts)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3835708" y="3828742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3835708" y="4609319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/>
          <p:cNvSpPr/>
          <p:nvPr/>
        </p:nvSpPr>
        <p:spPr>
          <a:xfrm>
            <a:off x="3411873" y="3991569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e 35"/>
          <p:cNvSpPr/>
          <p:nvPr/>
        </p:nvSpPr>
        <p:spPr>
          <a:xfrm rot="10800000">
            <a:off x="1533483" y="4043781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99787" y="5562612"/>
                <a:ext cx="785762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87" y="5562612"/>
                <a:ext cx="785762" cy="490006"/>
              </a:xfrm>
              <a:prstGeom prst="rect">
                <a:avLst/>
              </a:prstGeom>
              <a:blipFill rotWithShape="0">
                <a:blip r:embed="rId12"/>
                <a:stretch>
                  <a:fillRect l="-8527" t="-2500" r="-775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629224" y="5549053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24" y="5549053"/>
                <a:ext cx="1887044" cy="72648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675524" y="6209165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524" y="6209165"/>
                <a:ext cx="1887044" cy="72648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259316" y="5476716"/>
                <a:ext cx="2075035" cy="231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316" y="5476716"/>
                <a:ext cx="2075035" cy="231477"/>
              </a:xfrm>
              <a:prstGeom prst="rect">
                <a:avLst/>
              </a:prstGeom>
              <a:blipFill rotWithShape="0">
                <a:blip r:embed="rId15"/>
                <a:stretch>
                  <a:fillRect b="-17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325873" y="6209165"/>
                <a:ext cx="3640975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873" y="6209165"/>
                <a:ext cx="3640975" cy="72648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Bent-Up Arrow 41"/>
          <p:cNvSpPr/>
          <p:nvPr/>
        </p:nvSpPr>
        <p:spPr>
          <a:xfrm rot="-5400000">
            <a:off x="7686851" y="5416605"/>
            <a:ext cx="393539" cy="932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511134" y="5658490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(Gauss-Divergence)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8215" y="6470377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(Integration-by-parts)</a:t>
            </a:r>
          </a:p>
        </p:txBody>
      </p:sp>
      <p:sp>
        <p:nvSpPr>
          <p:cNvPr id="45" name="Right Arrow 44"/>
          <p:cNvSpPr/>
          <p:nvPr/>
        </p:nvSpPr>
        <p:spPr>
          <a:xfrm>
            <a:off x="3636691" y="5605791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3636691" y="6386368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Brace 46"/>
          <p:cNvSpPr/>
          <p:nvPr/>
        </p:nvSpPr>
        <p:spPr>
          <a:xfrm rot="10800000">
            <a:off x="1496516" y="5705080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71718" y="6152488"/>
                <a:ext cx="1680481" cy="6048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8" y="6152488"/>
                <a:ext cx="1680481" cy="60484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7146360" y="1762382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(piecewise-</a:t>
            </a:r>
            <a:r>
              <a:rPr lang="en-US" sz="1400" i="1" dirty="0" err="1"/>
              <a:t>const</a:t>
            </a:r>
            <a:r>
              <a:rPr lang="en-US" sz="1400" i="1" dirty="0"/>
              <a:t> w)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146360" y="3627235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(piecewise-</a:t>
            </a:r>
            <a:r>
              <a:rPr lang="en-US" sz="1400" i="1" dirty="0" err="1"/>
              <a:t>const</a:t>
            </a:r>
            <a:r>
              <a:rPr lang="en-US" sz="1400" i="1" dirty="0"/>
              <a:t> w)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218604" y="5306460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(piecewise-</a:t>
            </a:r>
            <a:r>
              <a:rPr lang="en-US" sz="1400" i="1" dirty="0" err="1"/>
              <a:t>const</a:t>
            </a:r>
            <a:r>
              <a:rPr lang="en-US" sz="1400" i="1" dirty="0"/>
              <a:t> w)</a:t>
            </a:r>
          </a:p>
        </p:txBody>
      </p:sp>
    </p:spTree>
    <p:extLst>
      <p:ext uri="{BB962C8B-B14F-4D97-AF65-F5344CB8AC3E}">
        <p14:creationId xmlns:p14="http://schemas.microsoft.com/office/powerpoint/2010/main" val="251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Block Matrix Form for Fluids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monolithic, uniform density, low-Mach equation system: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that can be written in block form as: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seek to factorize this system via: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b="1" baseline="-25000" dirty="0"/>
              <a:t>2</a:t>
            </a:r>
            <a:r>
              <a:rPr lang="en-US" dirty="0"/>
              <a:t> determines the projection time scale, ideally chosen to approximate </a:t>
            </a:r>
            <a:r>
              <a:rPr lang="en-US" b="1" dirty="0"/>
              <a:t>A</a:t>
            </a:r>
            <a:r>
              <a:rPr lang="en-US" b="1" baseline="30000" dirty="0"/>
              <a:t>-1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dirty="0"/>
              <a:t> controls the projection error, ideally chosen to cancel </a:t>
            </a:r>
            <a:r>
              <a:rPr lang="en-US" b="1" dirty="0"/>
              <a:t>BD</a:t>
            </a:r>
            <a:r>
              <a:rPr lang="en-US" b="1" baseline="-25000" dirty="0"/>
              <a:t>2</a:t>
            </a:r>
            <a:r>
              <a:rPr lang="en-US" b="1" dirty="0"/>
              <a:t>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835798" y="3303123"/>
                <a:ext cx="2407535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798" y="3303123"/>
                <a:ext cx="2407535" cy="5434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89670" y="4342479"/>
                <a:ext cx="7012929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70" y="4342479"/>
                <a:ext cx="7012929" cy="543418"/>
              </a:xfrm>
              <a:prstGeom prst="rect">
                <a:avLst/>
              </a:prstGeom>
              <a:blipFill>
                <a:blip r:embed="rId3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11062" y="4931139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062" y="4931139"/>
                <a:ext cx="2407535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284684" y="5254549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684" y="5254549"/>
                <a:ext cx="2407535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446836" y="5044493"/>
            <a:ext cx="483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the exact factorization can be recovered by defining: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6400434" y="4925517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316496" y="2289636"/>
                <a:ext cx="375984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96" y="2289636"/>
                <a:ext cx="3759846" cy="490006"/>
              </a:xfrm>
              <a:prstGeom prst="rect">
                <a:avLst/>
              </a:prstGeom>
              <a:blipFill>
                <a:blip r:embed="rId6"/>
                <a:stretch>
                  <a:fillRect l="-1684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02230" y="1798722"/>
                <a:ext cx="85496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230" y="1798722"/>
                <a:ext cx="854966" cy="490006"/>
              </a:xfrm>
              <a:prstGeom prst="rect">
                <a:avLst/>
              </a:prstGeom>
              <a:blipFill rotWithShape="0">
                <a:blip r:embed="rId7"/>
                <a:stretch>
                  <a:fillRect l="-7143" t="-1250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70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Block Matrix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approximate factorization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can be written now as two segregated steps: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This approach seems to be straight forward, however, what errors have we introduced by this procedure of splitting the monolithic (fully coupled) system?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 most cases, </a:t>
            </a:r>
            <a:r>
              <a:rPr lang="en-US" b="1" dirty="0"/>
              <a:t>B</a:t>
            </a:r>
            <a:r>
              <a:rPr lang="en-US" b="1" baseline="-25000" dirty="0"/>
              <a:t>2</a:t>
            </a:r>
            <a:r>
              <a:rPr lang="en-US" dirty="0"/>
              <a:t> is approximately </a:t>
            </a:r>
            <a:r>
              <a:rPr lang="en-US" b="1" dirty="0"/>
              <a:t>A</a:t>
            </a:r>
            <a:r>
              <a:rPr lang="en-US" b="1" baseline="30000" dirty="0"/>
              <a:t>-1</a:t>
            </a:r>
            <a:r>
              <a:rPr lang="en-US" dirty="0"/>
              <a:t> and a first-order temporal splitting error is noted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1422" y="1903609"/>
                <a:ext cx="7012929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22" y="1903609"/>
                <a:ext cx="7012929" cy="543418"/>
              </a:xfrm>
              <a:prstGeom prst="rect">
                <a:avLst/>
              </a:prstGeom>
              <a:blipFill>
                <a:blip r:embed="rId2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94613" y="3094774"/>
                <a:ext cx="2221432" cy="5154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613" y="3094774"/>
                <a:ext cx="2221432" cy="51546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356660" y="3986274"/>
                <a:ext cx="2221432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0" y="3986274"/>
                <a:ext cx="2221432" cy="543418"/>
              </a:xfrm>
              <a:prstGeom prst="rect">
                <a:avLst/>
              </a:prstGeom>
              <a:blipFill>
                <a:blip r:embed="rId4"/>
                <a:stretch>
                  <a:fillRect t="-681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40780" y="3165319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48272" y="4068277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Nodal Projection: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172978" y="3041501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978" y="3041501"/>
                <a:ext cx="2221432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200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471026" y="3405430"/>
                <a:ext cx="2221432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026" y="3405430"/>
                <a:ext cx="2221432" cy="284180"/>
              </a:xfrm>
              <a:prstGeom prst="rect">
                <a:avLst/>
              </a:prstGeom>
              <a:blipFill rotWithShape="0">
                <a:blip r:embed="rId6"/>
                <a:stretch>
                  <a:fillRect t="-19565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5387110" y="30134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925334" y="4010008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334" y="4010008"/>
                <a:ext cx="2907510" cy="276999"/>
              </a:xfrm>
              <a:prstGeom prst="rect">
                <a:avLst/>
              </a:prstGeom>
              <a:blipFill>
                <a:blip r:embed="rId7"/>
                <a:stretch>
                  <a:fillRect t="-1304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925334" y="4310741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334" y="4310741"/>
                <a:ext cx="2907510" cy="276999"/>
              </a:xfrm>
              <a:prstGeom prst="rect">
                <a:avLst/>
              </a:prstGeom>
              <a:blipFill rotWithShape="0">
                <a:blip r:embed="rId8"/>
                <a:stretch>
                  <a:fillRect t="-1739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550018" y="3871471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900178" y="5619983"/>
                <a:ext cx="5137230" cy="585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𝐺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178" y="5619983"/>
                <a:ext cx="5137230" cy="58535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6741750" y="5712771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Exact </a:t>
            </a:r>
            <a:r>
              <a:rPr lang="en-US" dirty="0" err="1">
                <a:latin typeface="+mj-lt"/>
              </a:rPr>
              <a:t>iff</a:t>
            </a:r>
            <a:r>
              <a:rPr lang="en-US" dirty="0">
                <a:latin typeface="+mj-lt"/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032115" y="5620193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115" y="5620193"/>
                <a:ext cx="2407535" cy="276999"/>
              </a:xfrm>
              <a:prstGeom prst="rect">
                <a:avLst/>
              </a:prstGeom>
              <a:blipFill rotWithShape="0">
                <a:blip r:embed="rId10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205737" y="5943603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737" y="5943603"/>
                <a:ext cx="2407535" cy="276999"/>
              </a:xfrm>
              <a:prstGeom prst="rect">
                <a:avLst/>
              </a:prstGeom>
              <a:blipFill rotWithShape="0">
                <a:blip r:embed="rId11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9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Mesh Structure… ”co-located”, or “equal-order”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We have the choice of where the DOFs are solved… Our choice?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0BA7BB-91F7-E745-928F-88152DBCB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1" y="1895162"/>
            <a:ext cx="4862912" cy="4549175"/>
          </a:xfrm>
          <a:prstGeom prst="rect">
            <a:avLst/>
          </a:prstGeom>
        </p:spPr>
      </p:pic>
      <p:sp>
        <p:nvSpPr>
          <p:cNvPr id="93" name="Text Placeholder 4">
            <a:extLst>
              <a:ext uri="{FF2B5EF4-FFF2-40B4-BE49-F238E27FC236}">
                <a16:creationId xmlns:a16="http://schemas.microsoft.com/office/drawing/2014/main" id="{B61D3920-BD13-F94D-B91C-15FBDB86B947}"/>
              </a:ext>
            </a:extLst>
          </p:cNvPr>
          <p:cNvSpPr txBox="1">
            <a:spLocks/>
          </p:cNvSpPr>
          <p:nvPr/>
        </p:nvSpPr>
        <p:spPr>
          <a:xfrm>
            <a:off x="5452304" y="2481942"/>
            <a:ext cx="3353945" cy="2830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Here, all variables are solved at the same location (nodes/vertices or cell-centers)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Underlying basis for each DOF is the same, i.e., “equal-order” interpolation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already have noted the gradient operator in 1-D that might pose some problems…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34C40CD-F35A-CF4C-8B2A-6DA2662299A7}"/>
              </a:ext>
            </a:extLst>
          </p:cNvPr>
          <p:cNvCxnSpPr/>
          <p:nvPr/>
        </p:nvCxnSpPr>
        <p:spPr>
          <a:xfrm>
            <a:off x="4354368" y="6635443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51921775-B1C3-4948-B58E-5145C5F60CDE}"/>
              </a:ext>
            </a:extLst>
          </p:cNvPr>
          <p:cNvSpPr/>
          <p:nvPr/>
        </p:nvSpPr>
        <p:spPr>
          <a:xfrm>
            <a:off x="4262928" y="657121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4A866AF-04C2-DD41-92B2-1F7FA601EE8D}"/>
              </a:ext>
            </a:extLst>
          </p:cNvPr>
          <p:cNvSpPr/>
          <p:nvPr/>
        </p:nvSpPr>
        <p:spPr>
          <a:xfrm>
            <a:off x="8834928" y="65346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07A0F6A-37D0-DA48-ADB8-C1875F078DC3}"/>
              </a:ext>
            </a:extLst>
          </p:cNvPr>
          <p:cNvSpPr/>
          <p:nvPr/>
        </p:nvSpPr>
        <p:spPr>
          <a:xfrm>
            <a:off x="6548928" y="65436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61AB127-961E-9A45-899B-2FC2709A2FF0}"/>
              </a:ext>
            </a:extLst>
          </p:cNvPr>
          <p:cNvSpPr txBox="1"/>
          <p:nvPr/>
        </p:nvSpPr>
        <p:spPr>
          <a:xfrm>
            <a:off x="4116162" y="620392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74BF093-9F18-D542-9A42-D3D46201DA6D}"/>
              </a:ext>
            </a:extLst>
          </p:cNvPr>
          <p:cNvSpPr txBox="1"/>
          <p:nvPr/>
        </p:nvSpPr>
        <p:spPr>
          <a:xfrm>
            <a:off x="6505555" y="6203921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EE9E1A9-7BC6-9D47-8ADC-3136C8148543}"/>
              </a:ext>
            </a:extLst>
          </p:cNvPr>
          <p:cNvSpPr txBox="1"/>
          <p:nvPr/>
        </p:nvSpPr>
        <p:spPr>
          <a:xfrm>
            <a:off x="8688162" y="618335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101" name="Triangle 100">
            <a:extLst>
              <a:ext uri="{FF2B5EF4-FFF2-40B4-BE49-F238E27FC236}">
                <a16:creationId xmlns:a16="http://schemas.microsoft.com/office/drawing/2014/main" id="{27D58FE4-6B6F-8042-A96E-DA65C70CFE26}"/>
              </a:ext>
            </a:extLst>
          </p:cNvPr>
          <p:cNvSpPr/>
          <p:nvPr/>
        </p:nvSpPr>
        <p:spPr>
          <a:xfrm>
            <a:off x="7759334" y="657934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47C3AF57-5DE4-B842-BA38-718A4C71DA5F}"/>
              </a:ext>
            </a:extLst>
          </p:cNvPr>
          <p:cNvSpPr/>
          <p:nvPr/>
        </p:nvSpPr>
        <p:spPr>
          <a:xfrm>
            <a:off x="5411904" y="657268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0470B4-7DBB-E440-9A3D-D1B326D7CD76}"/>
                  </a:ext>
                </a:extLst>
              </p:cNvPr>
              <p:cNvSpPr txBox="1"/>
              <p:nvPr/>
            </p:nvSpPr>
            <p:spPr>
              <a:xfrm>
                <a:off x="5847931" y="5465632"/>
                <a:ext cx="2562689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𝑮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0470B4-7DBB-E440-9A3D-D1B326D7C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931" y="5465632"/>
                <a:ext cx="2562689" cy="668516"/>
              </a:xfrm>
              <a:prstGeom prst="rect">
                <a:avLst/>
              </a:prstGeom>
              <a:blipFill>
                <a:blip r:embed="rId3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80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Staggered…..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8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Staggered…..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Operators are now very compact and local…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13D0F35-A3EF-7541-94AA-521C144CE529}"/>
              </a:ext>
            </a:extLst>
          </p:cNvPr>
          <p:cNvSpPr txBox="1"/>
          <p:nvPr/>
        </p:nvSpPr>
        <p:spPr>
          <a:xfrm>
            <a:off x="7146309" y="431020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0AE1084-E5E4-B044-9DA2-CD19B8F79B35}"/>
                  </a:ext>
                </a:extLst>
              </p:cNvPr>
              <p:cNvSpPr txBox="1"/>
              <p:nvPr/>
            </p:nvSpPr>
            <p:spPr>
              <a:xfrm>
                <a:off x="5386057" y="5664356"/>
                <a:ext cx="2132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𝑮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0AE1084-E5E4-B044-9DA2-CD19B8F79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057" y="5664356"/>
                <a:ext cx="2132763" cy="369332"/>
              </a:xfrm>
              <a:prstGeom prst="rect">
                <a:avLst/>
              </a:prstGeom>
              <a:blipFill>
                <a:blip r:embed="rId2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308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/>
              <a:t>Incremental Pressure-Projection </a:t>
            </a:r>
            <a:br>
              <a:rPr lang="en-US" dirty="0"/>
            </a:br>
            <a:r>
              <a:rPr lang="en-US" dirty="0"/>
              <a:t>  without Pressure Stabilization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the inverse of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b="1" baseline="30000" dirty="0"/>
              <a:t>-1  </a:t>
            </a:r>
            <a:r>
              <a:rPr lang="en-US" dirty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/>
              <a:t>as a scalar, </a:t>
            </a:r>
            <a:r>
              <a:rPr lang="en-US" b="1" dirty="0">
                <a:latin typeface="symbol" charset="2"/>
              </a:rPr>
              <a:t>t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Let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dirty="0"/>
              <a:t>be equal to the scaled Laplace operator, -</a:t>
            </a:r>
            <a:r>
              <a:rPr lang="en-US" b="1" dirty="0">
                <a:latin typeface="symbol" charset="2"/>
              </a:rPr>
              <a:t> </a:t>
            </a:r>
            <a:r>
              <a:rPr lang="en-US" b="1" dirty="0" err="1">
                <a:latin typeface="symbol" charset="2"/>
              </a:rPr>
              <a:t>t</a:t>
            </a:r>
            <a:r>
              <a:rPr lang="en-US" b="1" dirty="0" err="1"/>
              <a:t>L</a:t>
            </a:r>
            <a:endParaRPr lang="en-US" b="1" dirty="0"/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above can be shown to demonstrate second-order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can be designed such that </a:t>
            </a:r>
            <a:r>
              <a:rPr lang="en-US" b="1" dirty="0"/>
              <a:t>L</a:t>
            </a:r>
            <a:r>
              <a:rPr lang="en-US" dirty="0"/>
              <a:t> = </a:t>
            </a:r>
            <a:r>
              <a:rPr lang="en-US" b="1" dirty="0"/>
              <a:t>DG </a:t>
            </a:r>
            <a:r>
              <a:rPr lang="en-US" dirty="0"/>
              <a:t>(staggered)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in which </a:t>
            </a:r>
            <a:r>
              <a:rPr lang="en-US" b="1" dirty="0"/>
              <a:t>L</a:t>
            </a:r>
            <a:r>
              <a:rPr lang="en-US" dirty="0"/>
              <a:t> != </a:t>
            </a:r>
            <a:r>
              <a:rPr lang="en-US" b="1" dirty="0"/>
              <a:t>DG </a:t>
            </a:r>
            <a:r>
              <a:rPr lang="en-US" dirty="0"/>
              <a:t>(collocated or equal-order) can show that </a:t>
            </a:r>
            <a:r>
              <a:rPr lang="en-US" b="1" dirty="0"/>
              <a:t>L-DG</a:t>
            </a:r>
            <a:r>
              <a:rPr lang="en-US" dirty="0"/>
              <a:t> ~ 4</a:t>
            </a:r>
            <a:r>
              <a:rPr lang="en-US" baseline="30000" dirty="0"/>
              <a:t>th</a:t>
            </a:r>
            <a:r>
              <a:rPr lang="en-US" dirty="0"/>
              <a:t>-order pressure stabilization (however, in this case acting on p</a:t>
            </a:r>
            <a:r>
              <a:rPr lang="en-US" baseline="30000" dirty="0"/>
              <a:t>n+1</a:t>
            </a:r>
            <a:r>
              <a:rPr lang="en-US" dirty="0"/>
              <a:t>-p</a:t>
            </a:r>
            <a:r>
              <a:rPr lang="en-US" baseline="30000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>
                <a:blip r:embed="rId2"/>
                <a:stretch>
                  <a:fillRect t="-9091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470551" y="2321028"/>
                <a:ext cx="2221432" cy="292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551" y="2321028"/>
                <a:ext cx="2221432" cy="292581"/>
              </a:xfrm>
              <a:prstGeom prst="rect">
                <a:avLst/>
              </a:prstGeom>
              <a:blipFill>
                <a:blip r:embed="rId3"/>
                <a:stretch>
                  <a:fillRect t="-166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>
                <a:blip r:embed="rId4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blipFill>
                <a:blip r:embed="rId5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blipFill>
                <a:blip r:embed="rId6"/>
                <a:stretch>
                  <a:fillRect t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blipFill>
                <a:blip r:embed="rId7"/>
                <a:stretch>
                  <a:fillRect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blipFill>
                <a:blip r:embed="rId8"/>
                <a:stretch>
                  <a:fillRect t="-1087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799559" y="4235304"/>
            <a:ext cx="1887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Dwyer (1990)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Almgren (2000)</a:t>
            </a:r>
          </a:p>
        </p:txBody>
      </p:sp>
    </p:spTree>
    <p:extLst>
      <p:ext uri="{BB962C8B-B14F-4D97-AF65-F5344CB8AC3E}">
        <p14:creationId xmlns:p14="http://schemas.microsoft.com/office/powerpoint/2010/main" val="196794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3985</TotalTime>
  <Words>1736</Words>
  <Application>Microsoft Macintosh PowerPoint</Application>
  <PresentationFormat>On-screen Show (4:3)</PresentationFormat>
  <Paragraphs>296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Cambria Math</vt:lpstr>
      <vt:lpstr>Garamond</vt:lpstr>
      <vt:lpstr>Gill Sans MT</vt:lpstr>
      <vt:lpstr>Symbol</vt:lpstr>
      <vt:lpstr>Symbol</vt:lpstr>
      <vt:lpstr>Trebuchet MS</vt:lpstr>
      <vt:lpstr>Wingdings</vt:lpstr>
      <vt:lpstr>Sandia2018_4x3</vt:lpstr>
      <vt:lpstr>Stanford ME469: Splitting and Stabilization Errors</vt:lpstr>
      <vt:lpstr>Splitting and Stabilization Errors: Outline</vt:lpstr>
      <vt:lpstr>Introduction to Block Matrix Form</vt:lpstr>
      <vt:lpstr>Introduction to Block Matrix Form for Fluids</vt:lpstr>
      <vt:lpstr>Introduction to Block Matrix Form</vt:lpstr>
      <vt:lpstr>Recall Mesh Structure… ”co-located”, or “equal-order”</vt:lpstr>
      <vt:lpstr>Staggered…..</vt:lpstr>
      <vt:lpstr>Staggered…..</vt:lpstr>
      <vt:lpstr>Incremental Pressure-Projection    without Pressure Stabilization</vt:lpstr>
      <vt:lpstr>The Role of Pressure Stabilization (L!=DG) in an Equal-Order Approach</vt:lpstr>
      <vt:lpstr>Incremental Approximate Pressure-Projection   with Pressure Stabilization Errors</vt:lpstr>
      <vt:lpstr>Non-Incremental Pressure-Projection: “Pressure-Free”    with or without Pressure Stabilization</vt:lpstr>
      <vt:lpstr>Sensitivity to chosen t</vt:lpstr>
      <vt:lpstr>Monolithic Staggered or Equal-order Interpolation (Collocated)</vt:lpstr>
      <vt:lpstr>The Choice of the B1 can Vary by The Method..</vt:lpstr>
      <vt:lpstr>Code Verification To Establish Accuracy</vt:lpstr>
      <vt:lpstr>Splitting and Stabilization Errors: Conclusion</vt:lpstr>
      <vt:lpstr>Weak vs Strong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134</cp:revision>
  <cp:lastPrinted>2018-08-23T01:14:34Z</cp:lastPrinted>
  <dcterms:created xsi:type="dcterms:W3CDTF">2017-10-14T01:15:26Z</dcterms:created>
  <dcterms:modified xsi:type="dcterms:W3CDTF">2021-05-11T16:56:57Z</dcterms:modified>
</cp:coreProperties>
</file>